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29"/>
  </p:notesMasterIdLst>
  <p:sldIdLst>
    <p:sldId id="380" r:id="rId3"/>
    <p:sldId id="256" r:id="rId4"/>
    <p:sldId id="383" r:id="rId5"/>
    <p:sldId id="384" r:id="rId6"/>
    <p:sldId id="260" r:id="rId7"/>
    <p:sldId id="261" r:id="rId8"/>
    <p:sldId id="262" r:id="rId9"/>
    <p:sldId id="38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86" r:id="rId18"/>
    <p:sldId id="272" r:id="rId19"/>
    <p:sldId id="273" r:id="rId20"/>
    <p:sldId id="387" r:id="rId21"/>
    <p:sldId id="275" r:id="rId22"/>
    <p:sldId id="276" r:id="rId23"/>
    <p:sldId id="277" r:id="rId24"/>
    <p:sldId id="278" r:id="rId25"/>
    <p:sldId id="388" r:id="rId26"/>
    <p:sldId id="280" r:id="rId27"/>
    <p:sldId id="281" r:id="rId28"/>
    <p:sldId id="282" r:id="rId29"/>
    <p:sldId id="389" r:id="rId30"/>
    <p:sldId id="284" r:id="rId31"/>
    <p:sldId id="285" r:id="rId32"/>
    <p:sldId id="390" r:id="rId33"/>
    <p:sldId id="287" r:id="rId34"/>
    <p:sldId id="288" r:id="rId35"/>
    <p:sldId id="391" r:id="rId36"/>
    <p:sldId id="290" r:id="rId37"/>
    <p:sldId id="291" r:id="rId38"/>
    <p:sldId id="392" r:id="rId39"/>
    <p:sldId id="293" r:id="rId40"/>
    <p:sldId id="294" r:id="rId41"/>
    <p:sldId id="3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9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95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9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97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98" r:id="rId122"/>
    <p:sldId id="376" r:id="rId123"/>
    <p:sldId id="377" r:id="rId124"/>
    <p:sldId id="399" r:id="rId125"/>
    <p:sldId id="379" r:id="rId126"/>
    <p:sldId id="381" r:id="rId127"/>
    <p:sldId id="382" r:id="rId1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c08708e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c08708e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3f840be2d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3f840be2d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eeb8336d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eeb8336d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f840be2d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f840be2d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3eeb8336dd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3eeb8336dd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f840be2d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f840be2d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eeb8336d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3eeb8336d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eeb8336dd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eeb8336dd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f840be2d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f840be2d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eeb8336d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eeb8336d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f840be2d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f840be2d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ec08708e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ec08708e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3eeb8336d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3eeb8336d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f840be2d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f840be2d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eeb8336dd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eeb8336dd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f840be2d2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f840be2d2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eeb8336dd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eeb8336dd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f840be2d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f840be2d2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eeb8336dd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3eeb8336dd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f840be2d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f840be2d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eeb8336dd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3eeb8336dd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07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c08708e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c08708e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f840be2d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3f840be2d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3f840be2d2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3f840be2d2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02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f840be2d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f840be2d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ec08708e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ec08708e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c08708ea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c08708ea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65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c08708e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c08708e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c08708e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c08708e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424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ec08708e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ec08708e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ec08708e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ec08708e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c08708e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c08708ea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c08708e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ec08708e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ec08708e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ec08708e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ec08708ea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ec08708ea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ec08708e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ec08708e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75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c08708e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ec08708e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c08708e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ec08708e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66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c08708e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c08708e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ec08708ea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ec08708ea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75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ec08708e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ec08708e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c08708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ec08708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616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c08708e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c08708e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ec08708e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ec08708e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55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ec08708ea_4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ec08708ea_4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ec08708e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ec08708e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ec08708ea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ec08708ea_4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c08708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ec08708e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c0870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c0870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c08708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c08708e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ec0870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ec0870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ec08708e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ec08708e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c08708e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c08708e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5835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840be2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840be2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ec08708e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ec08708e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edff30af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edff30afd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edff30afd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edff30afd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840be2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f840be2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dff30afd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dff30afd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edff30afd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edff30afd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f840be2d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f840be2d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edff30afd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edff30afd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f840be2d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f840be2d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edff30afd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edff30afd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f840be2d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f840be2d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08708e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08708e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ff30afd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dff30afd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edff30afd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edff30afd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f840be2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f840be2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edff30afd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edff30afd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f840be2d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f840be2d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f840be2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f840be2d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edff30afd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edff30afd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8298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f840be2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f840be2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edff30afd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edff30afd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7892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edff30afd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edff30afd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f840be2d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f840be2d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edff30afd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edff30afd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edff30afd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edff30afd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f840be2d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f840be2d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edff30afd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edff30afd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edff30afd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edff30afd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eec21c0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eec21c0d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f840be2d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f840be2d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eec21c0d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eec21c0d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c08708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c08708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1198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f840be2d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f840be2d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eeb8336d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eeb8336d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eeb8336d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eeb8336d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f840be2d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f840be2d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eeb8336d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eeb8336d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eeb8336dd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eeb8336dd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f840be2d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3f840be2d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eeb8336dd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eeb8336dd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eeb8336d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3eeb8336d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c08708e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c08708e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eeb8336d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3eeb8336d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f840be2d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f840be2d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eeb8336d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eeb8336d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15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f840be2d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f840be2d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eeb8336d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3eeb8336dd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f840be2d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f840be2d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eeb8336d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eeb8336d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f840be2d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f840be2d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eeb8336d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eeb8336d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0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84627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6545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9594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71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27595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3739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14435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739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9912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549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4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6040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9661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8239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24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8451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52306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4328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2165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2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972680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5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6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35089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40542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06272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36075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6236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563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6660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128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095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5584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013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5402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室內, 牆, 膝上型電腦 的圖片&#10;&#10;自動產生的描述">
            <a:extLst>
              <a:ext uri="{FF2B5EF4-FFF2-40B4-BE49-F238E27FC236}">
                <a16:creationId xmlns:a16="http://schemas.microsoft.com/office/drawing/2014/main" id="{12261628-8B98-0116-DD07-7EA72783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Google Shape;54;p13">
            <a:extLst>
              <a:ext uri="{FF2B5EF4-FFF2-40B4-BE49-F238E27FC236}">
                <a16:creationId xmlns:a16="http://schemas.microsoft.com/office/drawing/2014/main" id="{FA52A466-009F-1607-5499-099E91B74725}"/>
              </a:ext>
            </a:extLst>
          </p:cNvPr>
          <p:cNvSpPr txBox="1">
            <a:spLocks/>
          </p:cNvSpPr>
          <p:nvPr/>
        </p:nvSpPr>
        <p:spPr>
          <a:xfrm>
            <a:off x="2052018" y="1611042"/>
            <a:ext cx="4311911" cy="9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>
                <a:latin typeface="DFKai-SB"/>
                <a:ea typeface="DFKai-SB"/>
                <a:cs typeface="DFKai-SB"/>
                <a:sym typeface="DFKai-SB"/>
              </a:rPr>
              <a:t>20220729</a:t>
            </a:r>
            <a:endParaRPr lang="zh-TW" altLang="en-US" dirty="0">
              <a:latin typeface="DFKai-SB"/>
              <a:ea typeface="DFKai-SB"/>
              <a:cs typeface="DFKai-SB"/>
              <a:sym typeface="DFKai-SB"/>
            </a:endParaRPr>
          </a:p>
          <a:p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大四專題成果報告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BC695C75-A329-7174-0495-E66F351657AA}"/>
              </a:ext>
            </a:extLst>
          </p:cNvPr>
          <p:cNvSpPr txBox="1"/>
          <p:nvPr/>
        </p:nvSpPr>
        <p:spPr>
          <a:xfrm>
            <a:off x="2366159" y="2662229"/>
            <a:ext cx="3683628" cy="109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資工二甲</a:t>
            </a:r>
            <a:endParaRPr sz="16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B0929003張意苹 B0929036林湘庭 </a:t>
            </a:r>
            <a:endParaRPr sz="16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B0929045叶子晴 B0929057游少嫺</a:t>
            </a:r>
            <a:endParaRPr sz="16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4934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572000" y="316425"/>
            <a:ext cx="4260300" cy="4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註冊頁面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吸取教授所說的建議，我們也明白到人類的懶惰，於是我們就直接讓畫面簡略，讓使用者選擇要使用哪一種形式來註冊帳號。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左方是FaceBook，左二是Google，右二是Apple，這3個會自動跳轉其是否同意的頁面，若按下右方的LOGO，則我們APP的註冊方式，會跳轉至下一個頁面。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886" y="0"/>
            <a:ext cx="3484588" cy="51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926" y="782125"/>
            <a:ext cx="5860124" cy="3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2"/>
          <p:cNvSpPr txBox="1">
            <a:spLocks noGrp="1"/>
          </p:cNvSpPr>
          <p:nvPr>
            <p:ph type="body" idx="1"/>
          </p:nvPr>
        </p:nvSpPr>
        <p:spPr>
          <a:xfrm>
            <a:off x="3648138" y="220225"/>
            <a:ext cx="1847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橫版-輸入彈幕</a:t>
            </a:r>
            <a:endParaRPr sz="2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3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共筆圖層筆記頁面-打開功能-1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  打開錄影、舉報等等功能，其中，目前(   )是開麥克風的狀態(沒有設計開鏡頭，因為共筆處很小了，再擺視訊位置會空間不夠)。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2.左上   打開可以跳出轉至別的頁面(Leaf、檢視筆記、登出會先結束通話)的列表。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3.左下   點開出現工具列。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77" name="Google Shape;67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4941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992" y="718596"/>
            <a:ext cx="358383" cy="28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375" y="1067553"/>
            <a:ext cx="3619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8075" y="2131550"/>
            <a:ext cx="2952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5213" y="3182625"/>
            <a:ext cx="3810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4"/>
          <p:cNvSpPr txBox="1">
            <a:spLocks noGrp="1"/>
          </p:cNvSpPr>
          <p:nvPr>
            <p:ph type="body" idx="1"/>
          </p:nvPr>
        </p:nvSpPr>
        <p:spPr>
          <a:xfrm>
            <a:off x="2757000" y="188075"/>
            <a:ext cx="3630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橫版-打開功能-1(含邀請他人)</a:t>
            </a:r>
            <a:endParaRPr sz="2000" dirty="0"/>
          </a:p>
        </p:txBody>
      </p:sp>
      <p:pic>
        <p:nvPicPr>
          <p:cNvPr id="687" name="Google Shape;6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163" y="749975"/>
            <a:ext cx="6057665" cy="4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5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共筆圖層筆記頁面-選筆記者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1.按下檢視共筆者筆記按鈕，會跳出此頁(跳出一個選項框)，可以選擇想看的筆記者(單選)，選好後按確定，即會跳到圖層檢視頁面。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2.除了此選項框，其餘地方皆是灰色(沒變灰的地方單純是因為此軟體無法變灰，之後做要變灰)。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93" name="Google Shape;69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00" y="0"/>
            <a:ext cx="35396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6"/>
          <p:cNvSpPr txBox="1">
            <a:spLocks noGrp="1"/>
          </p:cNvSpPr>
          <p:nvPr>
            <p:ph type="title"/>
          </p:nvPr>
        </p:nvSpPr>
        <p:spPr>
          <a:xfrm>
            <a:off x="3635095" y="235750"/>
            <a:ext cx="1873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</a:t>
            </a:r>
            <a:r>
              <a:rPr lang="zh-HK" altLang="zh-TW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版</a:t>
            </a: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-選筆記者</a:t>
            </a:r>
            <a:endParaRPr sz="2000" dirty="0"/>
          </a:p>
        </p:txBody>
      </p:sp>
      <p:pic>
        <p:nvPicPr>
          <p:cNvPr id="699" name="Google Shape;6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13" y="889150"/>
            <a:ext cx="5984976" cy="40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7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共筆圖層筆記頁面-打開功能-2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1.右下加號點開出現功能列(插入圖片、插入文字框等等)。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2.此時為靜音(   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05" name="Google Shape;70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75" y="0"/>
            <a:ext cx="35852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050" y="1533225"/>
            <a:ext cx="342375" cy="2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8"/>
          <p:cNvSpPr txBox="1">
            <a:spLocks noGrp="1"/>
          </p:cNvSpPr>
          <p:nvPr>
            <p:ph type="body" idx="1"/>
          </p:nvPr>
        </p:nvSpPr>
        <p:spPr>
          <a:xfrm>
            <a:off x="3890696" y="259575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橫版-閉麥</a:t>
            </a:r>
            <a:endParaRPr sz="2000" dirty="0"/>
          </a:p>
        </p:txBody>
      </p:sp>
      <p:pic>
        <p:nvPicPr>
          <p:cNvPr id="712" name="Google Shape;71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00" y="859475"/>
            <a:ext cx="6007192" cy="40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9"/>
          <p:cNvSpPr txBox="1">
            <a:spLocks noGrp="1"/>
          </p:cNvSpPr>
          <p:nvPr>
            <p:ph type="body" idx="1"/>
          </p:nvPr>
        </p:nvSpPr>
        <p:spPr>
          <a:xfrm>
            <a:off x="2887350" y="220225"/>
            <a:ext cx="336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橫版-打開功能-2(含加圖片)</a:t>
            </a: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18" name="Google Shape;7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38" y="838075"/>
            <a:ext cx="6113132" cy="40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0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共筆圖層筆記頁面-按下Leaf、檢視筆記、登出的話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1.會跳出Alert問是否要離開此會議，其餘地方會是灰色(有些目前沒變灰的，只是單純因為軟體灰不了，之後做會變灰)。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2.按Yes才會跳到對應頁面，並同時結束通話。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24" name="Google Shape;72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0"/>
            <a:ext cx="3601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1"/>
          <p:cNvSpPr txBox="1">
            <a:spLocks noGrp="1"/>
          </p:cNvSpPr>
          <p:nvPr>
            <p:ph type="body" idx="1"/>
          </p:nvPr>
        </p:nvSpPr>
        <p:spPr>
          <a:xfrm>
            <a:off x="2362350" y="230925"/>
            <a:ext cx="441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橫版-按下Leaf、檢視筆記、登出的話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30" name="Google Shape;7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38" y="792825"/>
            <a:ext cx="6011518" cy="4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4572000" y="553300"/>
            <a:ext cx="4260300" cy="4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我們APP的註冊頁面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簡單開帳號，Email不受限制，可以用gmail、outlook、yahoo、office等。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若成功便跳轉至下一個頁面。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14" y="0"/>
            <a:ext cx="3466661" cy="52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2"/>
          <p:cNvSpPr txBox="1">
            <a:spLocks noGrp="1"/>
          </p:cNvSpPr>
          <p:nvPr>
            <p:ph type="body" idx="1"/>
          </p:nvPr>
        </p:nvSpPr>
        <p:spPr>
          <a:xfrm>
            <a:off x="7099650" y="124675"/>
            <a:ext cx="17325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共筆圖層筆記頁面-按邀請他人、插入圖片、按下複製的話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(同四格頁面，只是中間改成沒有分格、多了我的最愛以及檢視共筆者筆記)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36" name="Google Shape;73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057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100" y="0"/>
            <a:ext cx="3505750" cy="513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3"/>
          <p:cNvSpPr txBox="1">
            <a:spLocks noGrp="1"/>
          </p:cNvSpPr>
          <p:nvPr>
            <p:ph type="body" idx="1"/>
          </p:nvPr>
        </p:nvSpPr>
        <p:spPr>
          <a:xfrm>
            <a:off x="3508200" y="220200"/>
            <a:ext cx="2127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橫版-按下複製後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3" name="Google Shape;74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00" y="782100"/>
            <a:ext cx="6007596" cy="4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4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共筆圖層檢視頁面-最初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1.沒有   跟   的符號可以點開(因為這邊只能檢視，不能筆記)。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2.點將此共筆者加入我的最愛按鈕，可將此頁面的筆記者加到我的最愛列表。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3.點屏蔽此共筆者筆記按鈕，回到自己筆記時，就會屏蔽掉此人的筆記。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4.按跳回自己的筆記就會跳回自己筆記。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5.想繼續檢視其他人的筆記，就按檢視共筆者筆記，會再跳出一次List提供選擇。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9" name="Google Shape;74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0"/>
            <a:ext cx="35181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713" y="639625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900" y="630100"/>
            <a:ext cx="4095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5"/>
          <p:cNvSpPr txBox="1">
            <a:spLocks noGrp="1"/>
          </p:cNvSpPr>
          <p:nvPr>
            <p:ph type="body" idx="1"/>
          </p:nvPr>
        </p:nvSpPr>
        <p:spPr>
          <a:xfrm>
            <a:off x="3898950" y="220200"/>
            <a:ext cx="1346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橫版-最初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57" name="Google Shape;75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613" y="782100"/>
            <a:ext cx="5984783" cy="4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26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共筆圖層檢視頁面-打開功能-1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  還是可以打開的，功能也都一樣，目前是開麥(   )狀態。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63" name="Google Shape;76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124675"/>
            <a:ext cx="3446495" cy="50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275" y="681725"/>
            <a:ext cx="4191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547" y="1083547"/>
            <a:ext cx="3429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7"/>
          <p:cNvSpPr txBox="1">
            <a:spLocks noGrp="1"/>
          </p:cNvSpPr>
          <p:nvPr>
            <p:ph type="body" idx="1"/>
          </p:nvPr>
        </p:nvSpPr>
        <p:spPr>
          <a:xfrm>
            <a:off x="3448900" y="220200"/>
            <a:ext cx="2144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橫版-打開功能-1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71" name="Google Shape;77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782100"/>
            <a:ext cx="6011588" cy="4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8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共筆圖層檢視頁面-選筆記者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1.上一頁點檢視共筆者筆記就會再次跳出此List提供選擇，一樣是單選，選好後按確定即可跳到新選擇的共筆者筆記頁面做檢視。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2.除了此選項框，其餘地方皆是灰色(沒變灰的地方單純是因為此軟體無法變灰，之後做要變灰)。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77" name="Google Shape;77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5828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9"/>
          <p:cNvSpPr txBox="1">
            <a:spLocks noGrp="1"/>
          </p:cNvSpPr>
          <p:nvPr>
            <p:ph type="body" idx="1"/>
          </p:nvPr>
        </p:nvSpPr>
        <p:spPr>
          <a:xfrm>
            <a:off x="3639000" y="220200"/>
            <a:ext cx="1866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橫版-選筆記者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83" name="Google Shape;78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400" y="859475"/>
            <a:ext cx="5987198" cy="4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0"/>
          <p:cNvSpPr txBox="1">
            <a:spLocks noGrp="1"/>
          </p:cNvSpPr>
          <p:nvPr>
            <p:ph type="body" idx="1"/>
          </p:nvPr>
        </p:nvSpPr>
        <p:spPr>
          <a:xfrm>
            <a:off x="7076625" y="124675"/>
            <a:ext cx="1755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共筆圖層檢視頁面-按邀請他人、插入圖片、按下複製的話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(同四格頁面，只是版面改成圖層檢視的樣式)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89" name="Google Shape;78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5536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377" y="0"/>
            <a:ext cx="34679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>
            <a:spLocks noGrp="1"/>
          </p:cNvSpPr>
          <p:nvPr>
            <p:ph type="body" idx="1"/>
          </p:nvPr>
        </p:nvSpPr>
        <p:spPr>
          <a:xfrm>
            <a:off x="3510463" y="220200"/>
            <a:ext cx="2123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橫版-按下複製後</a:t>
            </a: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96" name="Google Shape;79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25" y="782100"/>
            <a:ext cx="6010603" cy="4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4805325" y="463050"/>
            <a:ext cx="4173300" cy="4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APP的帳號註冊-成功註冊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告知使用者註冊成功，並傳送確認電郵至該帳號，來保障使用者申請電郵信箱能夠順利收到通知。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25" y="45138"/>
            <a:ext cx="3476678" cy="50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結束通話後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625982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3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結束通話後頁面-結束通話</a:t>
            </a: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1.可以在此頁對此次共比體驗打分，滿分為五分，打分後按叉叉離開。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2.也可以直接打叉離開。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3.離開後將會跳到選擇分類頁。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807" name="Google Shape;80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503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34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結束通話後頁面-選擇分類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1.選擇欲將此次筆記存放至哪一棵樹(哪一朵花)，按下確認後，即存放完成，下次想看的話可以從檢視筆記裡找，跳回首頁。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813" name="Google Shape;81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75" y="0"/>
            <a:ext cx="35599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筆記期間可能連結到的其他頁面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5930159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6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其他頁面-舉報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1.可以直接勾選想舉報的人，也可以搜尋後再勾選。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2.可以勾選舉報原因，也可以填寫其他舉報原因。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3.按下舉報後，後台資料即會更新，使用者則是回到筆記頁面。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4.按取消的話，什麼事都不會發生，跳回筆記頁面。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824" name="Google Shape;82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124675"/>
            <a:ext cx="3424375" cy="50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7B469F-D73F-780E-070D-F505BB66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49" y="1408701"/>
            <a:ext cx="3495501" cy="23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100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F92BC51-9AA8-FA97-60B1-2B185AE9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34" y="917166"/>
            <a:ext cx="5889531" cy="33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5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466950" y="451775"/>
            <a:ext cx="43653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登錄頁面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和註冊頁面相同。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左方是FaceBook，左二是Google，右二是Apple，這3個會自動跳轉其是否同意的頁面，若按下右方的LOGO，則我們APP的登錄方式，會跳轉至下一個頁面。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60" y="0"/>
            <a:ext cx="3346990" cy="50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4760200" y="181075"/>
            <a:ext cx="4072200" cy="48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APP帳號登錄頁面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使用者輸入帳號(Email)及密碼便可登入成功並進入主頁功能頁面，使用者可以選擇是否要記住帳號，每次裝置關機重開時或是APP更新後無需再次輸入來登入，因裝置已有記錄。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使用者可以按下忘記密碼來重設帳號密碼，會跳轉至系統傳送新密碼給所申請的電郵信箱，再由使用者登入後更改密碼。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50" y="0"/>
            <a:ext cx="3423450" cy="5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4760200" y="226175"/>
            <a:ext cx="4072200" cy="48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APP帳號登錄頁面-出現錯誤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會跳出紅字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1.若密碼錯誤，會跳出</a:t>
            </a: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密碼不正確! 請重新輸入!</a:t>
            </a:r>
            <a:endParaRPr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2.若帳號不存在，會跳出</a:t>
            </a: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帳號不存在，請先註冊!</a:t>
            </a:r>
            <a:endParaRPr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使用者可以按下忘記密碼來重設帳號密碼，會跳轉至系統傳送新密碼(自動生成)至所申請的電郵信箱，再由使用者登入後更改密碼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51" y="0"/>
            <a:ext cx="34512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45;p28">
            <a:extLst>
              <a:ext uri="{FF2B5EF4-FFF2-40B4-BE49-F238E27FC236}">
                <a16:creationId xmlns:a16="http://schemas.microsoft.com/office/drawing/2014/main" id="{454CCEF0-1F0B-A95D-1756-596069D8F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76050"/>
            <a:ext cx="8520600" cy="7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 b="1" dirty="0">
                <a:latin typeface="DFKai-SB"/>
                <a:ea typeface="DFKai-SB"/>
                <a:cs typeface="DFKai-SB"/>
                <a:sym typeface="DFKai-SB"/>
              </a:rPr>
              <a:t>使用者資料頁面</a:t>
            </a:r>
            <a:endParaRPr sz="4000" b="1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10653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4692525" y="485625"/>
            <a:ext cx="4252500" cy="44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使用者資料頁面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使用者可直接在此更改所有在此APP中所記錄的資料(如左方)，也可利用雲端上傳、網上查找或是裝置上傳三種方式來更改頭像照片。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按下UPDATE來儲存資料，便跳轉至下一個頁面。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按下LOG OUT便在此頁面登出，跳回預設選擇註冊或登錄頁面。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25" y="0"/>
            <a:ext cx="3298200" cy="5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4639175" y="553300"/>
            <a:ext cx="4193100" cy="4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更新使用者資料頁面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告知使用者新資料成功儲存。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48" y="0"/>
            <a:ext cx="35771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b="1" dirty="0">
                <a:latin typeface="DFKai-SB"/>
                <a:ea typeface="DFKai-SB"/>
                <a:cs typeface="DFKai-SB"/>
                <a:sym typeface="DFKai-SB"/>
              </a:rPr>
              <a:t>偵測附近會議</a:t>
            </a:r>
          </a:p>
        </p:txBody>
      </p:sp>
    </p:spTree>
    <p:extLst>
      <p:ext uri="{BB962C8B-B14F-4D97-AF65-F5344CB8AC3E}">
        <p14:creationId xmlns:p14="http://schemas.microsoft.com/office/powerpoint/2010/main" val="153645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8385B100-231B-3206-B9C9-8DBCF93C1296}"/>
              </a:ext>
            </a:extLst>
          </p:cNvPr>
          <p:cNvSpPr txBox="1">
            <a:spLocks/>
          </p:cNvSpPr>
          <p:nvPr/>
        </p:nvSpPr>
        <p:spPr>
          <a:xfrm>
            <a:off x="311700" y="4671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HK" altLang="en-US" sz="2800" b="1" dirty="0">
                <a:latin typeface="DFKai-SB"/>
                <a:ea typeface="DFKai-SB"/>
                <a:cs typeface="DFKai-SB"/>
                <a:sym typeface="DFKai-SB"/>
              </a:rPr>
              <a:t>工作分配</a:t>
            </a:r>
          </a:p>
        </p:txBody>
      </p:sp>
      <p:sp>
        <p:nvSpPr>
          <p:cNvPr id="9" name="Google Shape;62;p14">
            <a:extLst>
              <a:ext uri="{FF2B5EF4-FFF2-40B4-BE49-F238E27FC236}">
                <a16:creationId xmlns:a16="http://schemas.microsoft.com/office/drawing/2014/main" id="{9E9932B9-20B3-4153-62D9-F5F7A83F43E3}"/>
              </a:ext>
            </a:extLst>
          </p:cNvPr>
          <p:cNvSpPr txBox="1">
            <a:spLocks/>
          </p:cNvSpPr>
          <p:nvPr/>
        </p:nvSpPr>
        <p:spPr>
          <a:xfrm>
            <a:off x="311700" y="1462984"/>
            <a:ext cx="8520600" cy="128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首頁主要設計、功能頁面</a:t>
            </a:r>
            <a:r>
              <a:rPr lang="en-US" altLang="zh-TW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----</a:t>
            </a:r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游少嫺、叶子晴</a:t>
            </a:r>
          </a:p>
          <a:p>
            <a:pPr marL="0" indent="0" algn="l">
              <a:spcBef>
                <a:spcPts val="1200"/>
              </a:spcBef>
            </a:pPr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共筆設計及功能頁面</a:t>
            </a:r>
            <a:r>
              <a:rPr lang="en-US" altLang="zh-TW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横及豎</a:t>
            </a:r>
            <a:r>
              <a:rPr lang="en-US" altLang="zh-TW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)----</a:t>
            </a:r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張意苹、林湘庭</a:t>
            </a:r>
            <a:endParaRPr lang="zh-TW" altLang="en-US" sz="2000" dirty="0">
              <a:latin typeface="DFKai-SB"/>
              <a:ea typeface="DFKai-SB"/>
              <a:cs typeface="DFKai-SB"/>
              <a:sym typeface="DFKai-SB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endParaRPr lang="zh-TW" altLang="en-US" sz="29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4726375" y="338975"/>
            <a:ext cx="4105800" cy="4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預設地進入偵測到附近葉子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最上方的列: 左方是使用者、右方是設定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最下方的列: 功能列(日後或許會根據功能而增加)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當使用者登錄成功後會預設地進入偵測附近葉子(會議)的頁面，若按下YES便跳至偵測到附近葉子的詳細頁面。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加入葉子及發起葉子會是在Leaf這個頁面統一出現。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左下的+是指新增葉子(會議)，跳轉至發起葉子的頁面。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50" y="0"/>
            <a:ext cx="34735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4726375" y="357500"/>
            <a:ext cx="4105800" cy="4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預設進入頁面-設定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目前有3個設定: 麥克風、音量、通知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1.麥克風: 預設定是否要打開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2.音量: 預設定音量大小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3.通知: 預設定所有通知，例開啟自動偵測附近葉子、開啟聊天室通知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75" y="0"/>
            <a:ext cx="3499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body" idx="1"/>
          </p:nvPr>
        </p:nvSpPr>
        <p:spPr>
          <a:xfrm>
            <a:off x="4658700" y="372825"/>
            <a:ext cx="4173600" cy="45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預設進入頁面-使用者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使用者可在此進入編輯帳號個人資料頁面及進行登出的功能。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50" y="0"/>
            <a:ext cx="338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>
            <a:off x="4850450" y="293875"/>
            <a:ext cx="4128300" cy="4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偵測到附近葉子詳細頁面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共筆的3種模式：區塊、圖層、筆跡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根據共筆模式來配合左方3種葉子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目前葉子設計是以圖片來代替，經過實體討論後會把美術設計部分全畫出。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按下返回便會返回偵測附近葉子頁面。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左下的+是指新增葉子(會議)，跳轉至發起葉子的頁面。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葉子裡內容：會議名稱、共筆模式、加入按鈕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20" y="0"/>
            <a:ext cx="3533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發起會議(則一片葉子)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348441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4760200" y="260025"/>
            <a:ext cx="4072200" cy="47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發起葉子頁面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為了避免使用者按錯及確認發起葉子，按下+之後，會跳出左方的格子，按下YES便跳至下一個頁面。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75" y="36750"/>
            <a:ext cx="3457300" cy="5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body" idx="1"/>
          </p:nvPr>
        </p:nvSpPr>
        <p:spPr>
          <a:xfrm>
            <a:off x="4715100" y="271300"/>
            <a:ext cx="4117200" cy="4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發起葉子頁面-演講者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這部分不是本次我們所選擇的，會再進行修改，我們仍在討論設計，這是目前進度。</a:t>
            </a:r>
            <a:endParaRPr sz="2000"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11" y="0"/>
            <a:ext cx="3477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body" idx="1"/>
          </p:nvPr>
        </p:nvSpPr>
        <p:spPr>
          <a:xfrm>
            <a:off x="4572000" y="203625"/>
            <a:ext cx="4034700" cy="4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發起葉子頁面-管理者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這部分不是本次我們所選擇的，會再進行修改，我們仍在討論設計，這是目前進度。</a:t>
            </a:r>
            <a:endParaRPr sz="2000"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03" y="0"/>
            <a:ext cx="34101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透過藍牙收到邀請進入(附近)葉子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038815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body" idx="1"/>
          </p:nvPr>
        </p:nvSpPr>
        <p:spPr>
          <a:xfrm>
            <a:off x="4669975" y="293875"/>
            <a:ext cx="4105800" cy="4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收到別人邀請你進入</a:t>
            </a: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附近</a:t>
            </a: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葉子提醒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按下便跳轉至下一個頁面。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別人透過藍牙邀請限制2hops的傳送對象數量。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25" y="67675"/>
            <a:ext cx="3464287" cy="50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67;p15">
            <a:extLst>
              <a:ext uri="{FF2B5EF4-FFF2-40B4-BE49-F238E27FC236}">
                <a16:creationId xmlns:a16="http://schemas.microsoft.com/office/drawing/2014/main" id="{09AD8064-7F6B-EE59-CA30-D149137F9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637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2800" b="1" dirty="0">
                <a:latin typeface="DFKai-SB"/>
                <a:ea typeface="DFKai-SB"/>
                <a:cs typeface="DFKai-SB"/>
                <a:sym typeface="DFKai-SB"/>
              </a:rPr>
              <a:t>成果內容</a:t>
            </a:r>
            <a:endParaRPr sz="28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" name="Google Shape;68;p15">
            <a:extLst>
              <a:ext uri="{FF2B5EF4-FFF2-40B4-BE49-F238E27FC236}">
                <a16:creationId xmlns:a16="http://schemas.microsoft.com/office/drawing/2014/main" id="{0E47A011-3E04-33DE-0895-B677E87AC95D}"/>
              </a:ext>
            </a:extLst>
          </p:cNvPr>
          <p:cNvSpPr txBox="1"/>
          <p:nvPr/>
        </p:nvSpPr>
        <p:spPr>
          <a:xfrm>
            <a:off x="184200" y="936441"/>
            <a:ext cx="8775600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dirty="0">
                <a:latin typeface="DFKai-SB"/>
                <a:ea typeface="DFKai-SB"/>
                <a:cs typeface="DFKai-SB"/>
                <a:sym typeface="DFKai-SB"/>
              </a:rPr>
              <a:t>1</a:t>
            </a:r>
            <a:r>
              <a:rPr lang="zh-HK" sz="1900" dirty="0">
                <a:latin typeface="DFKai-SB"/>
                <a:ea typeface="DFKai-SB"/>
                <a:cs typeface="DFKai-SB"/>
                <a:sym typeface="DFKai-SB"/>
              </a:rPr>
              <a:t>.嘗試用Adobe XD的破解版: </a:t>
            </a:r>
            <a:endParaRPr sz="19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900" dirty="0">
                <a:latin typeface="DFKai-SB"/>
                <a:ea typeface="DFKai-SB"/>
                <a:cs typeface="DFKai-SB"/>
                <a:sym typeface="DFKai-SB"/>
              </a:rPr>
              <a:t>無法用較完整的圖來呈現我們想表達的，少了很多工具，我們正在考慮是否要花錢購買。目前我們想先用Balsamiq來完整設計，做出最後版本，再找方式來轉換成程式。哈哈，最多就是每30天換一個帳號XP</a:t>
            </a:r>
            <a:endParaRPr sz="19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900" dirty="0">
                <a:latin typeface="DFKai-SB"/>
                <a:ea typeface="DFKai-SB"/>
                <a:cs typeface="DFKai-SB"/>
                <a:sym typeface="DFKai-SB"/>
              </a:rPr>
              <a:t>2.經過討論後，我們想用一片葉子來代替一個會議，因為我們有奇異妙想，從種子開始入手www，接下來會分部份用圖片來描述。</a:t>
            </a:r>
            <a:endParaRPr sz="19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" name="Google Shape;69;p15">
            <a:extLst>
              <a:ext uri="{FF2B5EF4-FFF2-40B4-BE49-F238E27FC236}">
                <a16:creationId xmlns:a16="http://schemas.microsoft.com/office/drawing/2014/main" id="{46EFB694-E279-DD33-CF04-B8BC4DAE77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575" y="3395964"/>
            <a:ext cx="1847439" cy="138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0;p15">
            <a:extLst>
              <a:ext uri="{FF2B5EF4-FFF2-40B4-BE49-F238E27FC236}">
                <a16:creationId xmlns:a16="http://schemas.microsoft.com/office/drawing/2014/main" id="{12E57FC0-1A41-8886-D906-D2619D633B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087" y="3395975"/>
            <a:ext cx="1532068" cy="138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4726375" y="440500"/>
            <a:ext cx="4105800" cy="4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收到別人邀請你進入</a:t>
            </a: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附近</a:t>
            </a: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葉子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自動跳出如左方的提示，內容會包含葉子名稱，詢問使用者是否要加入。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左下的+是指新增葉子(會議)，可無視附近葉子(會議)，直接跳轉至發起葉子的頁面。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50" y="0"/>
            <a:ext cx="3388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聊天室傳送/收到葉子連結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81510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body" idx="1"/>
          </p:nvPr>
        </p:nvSpPr>
        <p:spPr>
          <a:xfrm>
            <a:off x="4636125" y="214900"/>
            <a:ext cx="41961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聊天室傳送/收到葉子連結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使用者們可透過此來做交流。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在共筆畫面中，把葉子連結複製，使用者在聊天室頁面手動傳送，藉此</a:t>
            </a: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邀請他人</a:t>
            </a: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進入葉子。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不限傳送對象數量。</a:t>
            </a:r>
            <a:endParaRPr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72" y="38000"/>
            <a:ext cx="3557103" cy="50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body" idx="1"/>
          </p:nvPr>
        </p:nvSpPr>
        <p:spPr>
          <a:xfrm>
            <a:off x="4572000" y="338975"/>
            <a:ext cx="4260300" cy="46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聊天室傳送/收到葉子連結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複製連結之後，貼上便會加上邀請他人的話語及葉子連結。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收信者按下連結便可跳至葉子中參與。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63" y="0"/>
            <a:ext cx="34326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檢視筆記-當Tree為空時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99492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body" idx="1"/>
          </p:nvPr>
        </p:nvSpPr>
        <p:spPr>
          <a:xfrm>
            <a:off x="4650400" y="181075"/>
            <a:ext cx="4017900" cy="4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檢視筆記-創建Tree(筆記集合)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初始進入檢視筆記時，因為尚未有Tree(筆記集合)的存在，因此會出現燈泡提示使用者可以按下按鈕來建立Tree。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30" y="0"/>
            <a:ext cx="35525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body" idx="1"/>
          </p:nvPr>
        </p:nvSpPr>
        <p:spPr>
          <a:xfrm>
            <a:off x="4572000" y="174900"/>
            <a:ext cx="4286400" cy="47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檢視筆記-創建Tree詳細頁面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使用者可以決定Tree的種類:花科、樹科樹和花朵有對應的品種，讓使用者可依據葉子(會議)種類選擇對應的Tree型態(類似於筆記軟體的資料夾概念)，也可以是純粹想觀賞它生長的過程。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系統會自動依照使用者選擇不同品種來限制葉子總數，如下方注意文字，這棵樹上限是十片葉子，則十個會議。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總種類暫定十種，也許可做為未來會員等級擴充機制。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900" y="0"/>
            <a:ext cx="34777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檢視筆記-已存在Tree時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4112617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>
            <a:spLocks noGrp="1"/>
          </p:cNvSpPr>
          <p:nvPr>
            <p:ph type="body" idx="1"/>
          </p:nvPr>
        </p:nvSpPr>
        <p:spPr>
          <a:xfrm>
            <a:off x="4689000" y="158500"/>
            <a:ext cx="41433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檢視筆記-Tree頁面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左方圖是假設使用者已經有很多Tree的擺置方式。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下方的左右鍵是下一頁與前一頁的功能，目前是一頁最多顯示四棵Tree的情況。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00" y="47825"/>
            <a:ext cx="3438900" cy="50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>
            <a:spLocks noGrp="1"/>
          </p:cNvSpPr>
          <p:nvPr>
            <p:ph type="body" idx="1"/>
          </p:nvPr>
        </p:nvSpPr>
        <p:spPr>
          <a:xfrm>
            <a:off x="4717850" y="169800"/>
            <a:ext cx="4080600" cy="47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檢視筆記-一棵Tree頁面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左方圖是點開放大後的單獨Tree顯示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1.下方會顯示名稱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2.數字則代表不同片葉子的位置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3.下方左右鍵則代表切換上與下一個Tree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4.使用者可利用</a:t>
            </a: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縮放方式</a:t>
            </a: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回到上一層有四棵Tree頁面的顯示模式(或許會配合手勢)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7" name="Google Shape;2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25" y="-3775"/>
            <a:ext cx="3432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5;p16">
            <a:extLst>
              <a:ext uri="{FF2B5EF4-FFF2-40B4-BE49-F238E27FC236}">
                <a16:creationId xmlns:a16="http://schemas.microsoft.com/office/drawing/2014/main" id="{E713E51C-C223-0E3F-0CD0-C96FC5A1B4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89650"/>
            <a:ext cx="8520600" cy="7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 b="1" dirty="0">
                <a:latin typeface="DFKai-SB"/>
                <a:ea typeface="DFKai-SB"/>
                <a:cs typeface="DFKai-SB"/>
                <a:sym typeface="DFKai-SB"/>
              </a:rPr>
              <a:t>使用說明頁面</a:t>
            </a:r>
            <a:endParaRPr sz="4000" b="1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目前</a:t>
            </a: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共筆管理者頁面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367651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 txBox="1">
            <a:spLocks noGrp="1"/>
          </p:cNvSpPr>
          <p:nvPr>
            <p:ph type="body" idx="1"/>
          </p:nvPr>
        </p:nvSpPr>
        <p:spPr>
          <a:xfrm>
            <a:off x="4971275" y="192350"/>
            <a:ext cx="3861000" cy="48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這部分不是本次我們所選擇的，會再進行修改，我們仍在討論設計，這是目前進度。</a:t>
            </a:r>
            <a:endParaRPr sz="2000"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左方圖是當管理者登入時會出現的主畫面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1.左上會顯示功能，跳轉至下一個頁面，與共筆同樣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2.右上為偵測到搗亂者的icon(變色代表接收到訊號)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3.中下方播放中的葉子顯示處，左右方向鍵可切換頁面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675" y="57000"/>
            <a:ext cx="3473175" cy="50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>
            <a:spLocks noGrp="1"/>
          </p:cNvSpPr>
          <p:nvPr>
            <p:ph type="body" idx="1"/>
          </p:nvPr>
        </p:nvSpPr>
        <p:spPr>
          <a:xfrm>
            <a:off x="4971275" y="192350"/>
            <a:ext cx="3861000" cy="48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目前共筆管理者頁面-跳轉功能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這部分不是本次我們所選擇的，會再進行修改，我們仍在討論設計，這是目前進度。</a:t>
            </a:r>
            <a:endParaRPr sz="2000"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這些功能分別跳轉至先前對應的頁面。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94" name="Google Shape;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950" y="42075"/>
            <a:ext cx="3421200" cy="50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body" idx="1"/>
          </p:nvPr>
        </p:nvSpPr>
        <p:spPr>
          <a:xfrm>
            <a:off x="4736050" y="214900"/>
            <a:ext cx="40962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目前共筆管理者頁面-偵測到搗亂者警告投票</a:t>
            </a:r>
            <a:endParaRPr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按下icon後會出現alert，如左方圖，點選查看比例，便跳至下一個頁面。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77" y="0"/>
            <a:ext cx="34998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body" idx="1"/>
          </p:nvPr>
        </p:nvSpPr>
        <p:spPr>
          <a:xfrm>
            <a:off x="4669975" y="145200"/>
            <a:ext cx="4421700" cy="46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目前共筆管理者頁面-查看搗亂者比例</a:t>
            </a:r>
            <a:endParaRPr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1.會先出現縮小的比例圖於上方供管理者檢視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2.可按下隱藏比例，縮放如下頁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3.可按下選擇踢出，跳至選擇踢出頁面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06" name="Google Shape;3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5" y="2"/>
            <a:ext cx="35115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4572000" y="158500"/>
            <a:ext cx="4463100" cy="47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目前共筆管理者頁面-隱藏搗亂者比例</a:t>
            </a:r>
            <a:endParaRPr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把比例隱藏，節省空間。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12" name="Google Shape;3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02" y="0"/>
            <a:ext cx="34780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body" idx="1"/>
          </p:nvPr>
        </p:nvSpPr>
        <p:spPr>
          <a:xfrm>
            <a:off x="4861500" y="248750"/>
            <a:ext cx="3970800" cy="4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目前共筆管理者頁面-踢出程序</a:t>
            </a:r>
            <a:endParaRPr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當管理者按下選擇踢出的按鈕，會出現放大版的比例圖與多選欄位，現假設勾選yz :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1.按下確認，跳至下一個頁面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2.按下取消，會跳回上頁縮小後的樣子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18" name="Google Shape;3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0"/>
            <a:ext cx="35192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 txBox="1">
            <a:spLocks noGrp="1"/>
          </p:cNvSpPr>
          <p:nvPr>
            <p:ph type="body" idx="1"/>
          </p:nvPr>
        </p:nvSpPr>
        <p:spPr>
          <a:xfrm>
            <a:off x="4845900" y="282575"/>
            <a:ext cx="3986400" cy="4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目前共筆管理者頁面-確認踢出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跳出警訊做二次確認，按下Yes則會跳回正常播放頁面。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25" y="0"/>
            <a:ext cx="3496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目前共筆管理者頁面-播放模式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1.左方圖是正常播放模式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2.當右上沒有鈴鐺icon出現，則沒有搗亂者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30" name="Google Shape;3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25" y="45125"/>
            <a:ext cx="3432450" cy="50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共同筆記-四格筆記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21403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658700" y="192350"/>
            <a:ext cx="4387800" cy="47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使用說明第一個頁面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1.是這個應用程式的簡單使用說明，則新手教學</a:t>
            </a:r>
            <a:endParaRPr baseline="30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2.如左方圖，我們考慮會用小型ppt模式來呈現，</a:t>
            </a:r>
            <a:r>
              <a:rPr lang="zh-HK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設計及內容仍在討論中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3.若使用者曾使用過APP，例重新下載，便可按下略過，便直接跳轉至登錄頁面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00" y="0"/>
            <a:ext cx="33771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2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共筆四格頁面-最初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1.右上   、左下   、右下   都是可以按的，可以叫出功能列。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2.目前彈幕狀態為關閉彈幕，此時螢幕不會有彈幕出現，也不能輸入彈幕。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3.點    即可開啟彈幕。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41" name="Google Shape;3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50" y="0"/>
            <a:ext cx="34661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7762" y="2254648"/>
            <a:ext cx="4286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75" y="704725"/>
            <a:ext cx="4191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850" y="685675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7225" y="676150"/>
            <a:ext cx="4095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>
            <a:spLocks noGrp="1"/>
          </p:cNvSpPr>
          <p:nvPr>
            <p:ph type="body" idx="1"/>
          </p:nvPr>
        </p:nvSpPr>
        <p:spPr>
          <a:xfrm>
            <a:off x="3891438" y="284500"/>
            <a:ext cx="1361119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橫版-最初</a:t>
            </a:r>
            <a:endParaRPr sz="2000" dirty="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00" y="846400"/>
            <a:ext cx="5868597" cy="396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body" idx="1"/>
          </p:nvPr>
        </p:nvSpPr>
        <p:spPr>
          <a:xfrm>
            <a:off x="3774542" y="265425"/>
            <a:ext cx="1594916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橫版-關彈幕</a:t>
            </a:r>
            <a:endParaRPr sz="2000" dirty="0"/>
          </a:p>
        </p:txBody>
      </p:sp>
      <p:pic>
        <p:nvPicPr>
          <p:cNvPr id="357" name="Google Shape;3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488" y="827325"/>
            <a:ext cx="5861024" cy="39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共筆四格頁面-開啟彈幕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1.目前彈幕狀態為開啟彈幕，此時螢幕會有彈幕出現，且可以輸入彈幕。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2.點    即可關閉彈幕。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63" name="Google Shape;3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75" y="0"/>
            <a:ext cx="348346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950" y="1475625"/>
            <a:ext cx="3810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>
            <a:spLocks noGrp="1"/>
          </p:cNvSpPr>
          <p:nvPr>
            <p:ph type="body" idx="1"/>
          </p:nvPr>
        </p:nvSpPr>
        <p:spPr>
          <a:xfrm>
            <a:off x="3883938" y="172675"/>
            <a:ext cx="1376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橫版-警訊</a:t>
            </a:r>
            <a:endParaRPr sz="2000" dirty="0"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425" y="734575"/>
            <a:ext cx="6221127" cy="41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>
            <a:spLocks noGrp="1"/>
          </p:cNvSpPr>
          <p:nvPr>
            <p:ph type="body" idx="1"/>
          </p:nvPr>
        </p:nvSpPr>
        <p:spPr>
          <a:xfrm>
            <a:off x="3653547" y="128122"/>
            <a:ext cx="1836905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橫版-開啟彈幕</a:t>
            </a:r>
            <a:endParaRPr sz="2000" dirty="0"/>
          </a:p>
        </p:txBody>
      </p:sp>
      <p:pic>
        <p:nvPicPr>
          <p:cNvPr id="376" name="Google Shape;3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992" y="742929"/>
            <a:ext cx="6124029" cy="41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共筆四格頁面-輸入彈幕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1.輸入彈幕時，下方會跳出鍵盤，其餘地方會是灰色(有些目前沒變灰的，只是單純因為軟體灰不了，之後做會變灰)。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2.中間那裏是鍵盤打出、想發出去的彈幕內容。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82" name="Google Shape;3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5461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9"/>
          <p:cNvSpPr txBox="1">
            <a:spLocks noGrp="1"/>
          </p:cNvSpPr>
          <p:nvPr>
            <p:ph type="body" idx="1"/>
          </p:nvPr>
        </p:nvSpPr>
        <p:spPr>
          <a:xfrm>
            <a:off x="3617400" y="134500"/>
            <a:ext cx="19092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橫版-輸入彈幕</a:t>
            </a:r>
            <a:endParaRPr sz="2000"/>
          </a:p>
        </p:txBody>
      </p:sp>
      <p:pic>
        <p:nvPicPr>
          <p:cNvPr id="388" name="Google Shape;3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125" y="696400"/>
            <a:ext cx="6113751" cy="411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0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共筆四格頁面-打開功能-1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  打開錄影、舉報等等功能，其中，目前(   )是開麥克風的狀態(沒有設計開鏡頭，因為共筆處很小了，再擺視訊位置會空間不夠)。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2.左上   打開可以跳出轉至別的頁面(Leaf、檢視筆記、登出會先結束通話)的列表。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3.左下   點開出現工具列。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275" y="670200"/>
            <a:ext cx="4191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375" y="1099508"/>
            <a:ext cx="322230" cy="22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075" y="2131550"/>
            <a:ext cx="2952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213" y="3182625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300" y="0"/>
            <a:ext cx="35158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>
            <a:spLocks noGrp="1"/>
          </p:cNvSpPr>
          <p:nvPr>
            <p:ph type="body" idx="1"/>
          </p:nvPr>
        </p:nvSpPr>
        <p:spPr>
          <a:xfrm>
            <a:off x="2757000" y="188075"/>
            <a:ext cx="3630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橫版-打開功能-1(含邀請他人)</a:t>
            </a:r>
            <a:endParaRPr sz="2000" b="1" dirty="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邀請他人</a:t>
            </a:r>
            <a:endParaRPr sz="2000" dirty="0"/>
          </a:p>
        </p:txBody>
      </p:sp>
      <p:pic>
        <p:nvPicPr>
          <p:cNvPr id="404" name="Google Shape;4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513" y="749975"/>
            <a:ext cx="6082969" cy="40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572000" y="226175"/>
            <a:ext cx="4260300" cy="4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24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使用說明第二個頁面</a:t>
            </a:r>
            <a:endParaRPr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利用slogan(標語)來吸引使用者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讓使用者能自己來選擇Tree的外觀: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1.可看着種子慢慢成長，成長為小樹苗、大樹或是花朵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2.減少參與會議帶來的刻板印象，則沉重感，帶來正面觀感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下方左右方向鍵可切換使用說明的3張頁面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50" y="0"/>
            <a:ext cx="3488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2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共筆四格頁面-打開功能-2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1.右下加號點開出現功能列(插入圖片、插入文字框等等)。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2.此時為靜音(   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10" name="Google Shape;4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5027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025" y="1533225"/>
            <a:ext cx="3429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3"/>
          <p:cNvSpPr txBox="1">
            <a:spLocks noGrp="1"/>
          </p:cNvSpPr>
          <p:nvPr>
            <p:ph type="body" idx="1"/>
          </p:nvPr>
        </p:nvSpPr>
        <p:spPr>
          <a:xfrm>
            <a:off x="3895948" y="188075"/>
            <a:ext cx="1352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橫版-閉麥</a:t>
            </a:r>
            <a:endParaRPr sz="2000" dirty="0"/>
          </a:p>
        </p:txBody>
      </p:sp>
      <p:pic>
        <p:nvPicPr>
          <p:cNvPr id="417" name="Google Shape;4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13" y="749975"/>
            <a:ext cx="6066970" cy="40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4"/>
          <p:cNvSpPr txBox="1">
            <a:spLocks noGrp="1"/>
          </p:cNvSpPr>
          <p:nvPr>
            <p:ph type="body" idx="1"/>
          </p:nvPr>
        </p:nvSpPr>
        <p:spPr>
          <a:xfrm>
            <a:off x="2887350" y="220225"/>
            <a:ext cx="336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橫版-打開功能-2(含加圖片)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23" name="Google Shape;4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25" y="782125"/>
            <a:ext cx="6019948" cy="40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5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共筆四格頁面-按下Leaf、檢視筆記、登出的話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1.會跳出Alert問是否要離開此會議，其餘地方會是灰色(有些目前沒變灰的，只是單純因為軟體灰不了，之後做會變灰)。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2.按Yes才會跳到對應頁面，並同時結束通話。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29" name="Google Shape;4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4769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>
            <a:spLocks noGrp="1"/>
          </p:cNvSpPr>
          <p:nvPr>
            <p:ph type="body" idx="1"/>
          </p:nvPr>
        </p:nvSpPr>
        <p:spPr>
          <a:xfrm>
            <a:off x="2382013" y="201175"/>
            <a:ext cx="4380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橫版-按下Leaf、檢視筆記、登出的話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35" name="Google Shape;4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00" y="816650"/>
            <a:ext cx="6101227" cy="4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共筆四格頁面-按邀請他人、插入圖片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1.按邀請他人會跳出網址和複製按鈕。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2.按插入圖片會跳出選擇打開相機/打開相簿選取圖片按鈕。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41" name="Google Shape;4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5" y="0"/>
            <a:ext cx="3535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8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共筆四格頁面-按複製的話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1.原複製按鈕會改顯示已複製，提醒使用者已經複製網址了。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47" name="Google Shape;4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4594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9"/>
          <p:cNvSpPr txBox="1">
            <a:spLocks noGrp="1"/>
          </p:cNvSpPr>
          <p:nvPr>
            <p:ph type="body" idx="1"/>
          </p:nvPr>
        </p:nvSpPr>
        <p:spPr>
          <a:xfrm>
            <a:off x="3506250" y="188075"/>
            <a:ext cx="2131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橫版-按複製的話</a:t>
            </a:r>
            <a:endParaRPr/>
          </a:p>
        </p:txBody>
      </p:sp>
      <p:pic>
        <p:nvPicPr>
          <p:cNvPr id="453" name="Google Shape;4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425" y="749975"/>
            <a:ext cx="6067141" cy="40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共同筆記-八格筆記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484870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>
            <a:spLocks noGrp="1"/>
          </p:cNvSpPr>
          <p:nvPr>
            <p:ph type="body" idx="1"/>
          </p:nvPr>
        </p:nvSpPr>
        <p:spPr>
          <a:xfrm>
            <a:off x="7068775" y="124675"/>
            <a:ext cx="17634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共筆八格頁面-最初、開啟彈幕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(同四格頁面，只是中間改成八格)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64" name="Google Shape;4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" y="34525"/>
            <a:ext cx="3484250" cy="50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126" y="0"/>
            <a:ext cx="35946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572000" y="158500"/>
            <a:ext cx="4350300" cy="47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使用說明第三個頁面</a:t>
            </a:r>
            <a:endParaRPr sz="21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吸引使用者開始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不知道種子會怎樣變化，要讓使用者使用才能發現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按下</a:t>
            </a:r>
            <a:r>
              <a:rPr lang="zh-HK" sz="1900" u="sng">
                <a:solidFill>
                  <a:srgbClr val="0000FF"/>
                </a:solidFill>
                <a:latin typeface="DFKai-SB"/>
                <a:ea typeface="DFKai-SB"/>
                <a:cs typeface="DFKai-SB"/>
                <a:sym typeface="DFKai-SB"/>
              </a:rPr>
              <a:t>來開始吧</a:t>
            </a: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便進入登錄頁面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這三頁使用說明頁面只有在第一次進入時會出現，每次裝置關機重開時或是APP更新後也不會出現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其後使用者一打開APP時會直接進入自動偵測附近葉子的頁面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若使用者關閉自動偵測功能，同樣是進入Leaf的頁面，沒有偵測到附近葉子的格子而已</a:t>
            </a:r>
            <a:endParaRPr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75" y="0"/>
            <a:ext cx="3473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"/>
          <p:cNvSpPr txBox="1">
            <a:spLocks noGrp="1"/>
          </p:cNvSpPr>
          <p:nvPr>
            <p:ph type="body" idx="1"/>
          </p:nvPr>
        </p:nvSpPr>
        <p:spPr>
          <a:xfrm>
            <a:off x="3890698" y="188075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橫版-最初</a:t>
            </a:r>
            <a:endParaRPr sz="2000" dirty="0"/>
          </a:p>
        </p:txBody>
      </p:sp>
      <p:pic>
        <p:nvPicPr>
          <p:cNvPr id="471" name="Google Shape;4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38" y="749975"/>
            <a:ext cx="6103920" cy="4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3"/>
          <p:cNvSpPr txBox="1">
            <a:spLocks noGrp="1"/>
          </p:cNvSpPr>
          <p:nvPr>
            <p:ph type="body" idx="1"/>
          </p:nvPr>
        </p:nvSpPr>
        <p:spPr>
          <a:xfrm>
            <a:off x="6060750" y="813225"/>
            <a:ext cx="1583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橫版-關彈幕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77" name="Google Shape;47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00" y="1489325"/>
            <a:ext cx="4189801" cy="28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75" y="1489325"/>
            <a:ext cx="4133294" cy="28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3"/>
          <p:cNvSpPr txBox="1">
            <a:spLocks noGrp="1"/>
          </p:cNvSpPr>
          <p:nvPr>
            <p:ph type="body" idx="1"/>
          </p:nvPr>
        </p:nvSpPr>
        <p:spPr>
          <a:xfrm>
            <a:off x="1409522" y="813225"/>
            <a:ext cx="1845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橫版-開啟彈幕</a:t>
            </a:r>
            <a:endParaRPr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4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共筆八格頁面-輸入彈幕、打開功能-1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(同四格頁面，只是中間改成八格)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85" name="Google Shape;4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367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675" y="0"/>
            <a:ext cx="35848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1401225" y="605975"/>
            <a:ext cx="1847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橫版-輸入彈幕</a:t>
            </a:r>
            <a:endParaRPr sz="2000"/>
          </a:p>
        </p:txBody>
      </p:sp>
      <p:pic>
        <p:nvPicPr>
          <p:cNvPr id="492" name="Google Shape;4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26" y="1438988"/>
            <a:ext cx="4133301" cy="27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5"/>
          <p:cNvSpPr txBox="1">
            <a:spLocks noGrp="1"/>
          </p:cNvSpPr>
          <p:nvPr>
            <p:ph type="body" idx="1"/>
          </p:nvPr>
        </p:nvSpPr>
        <p:spPr>
          <a:xfrm>
            <a:off x="5014875" y="605975"/>
            <a:ext cx="36378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橫版-打開功能-1(含邀請他人)</a:t>
            </a:r>
            <a:endParaRPr sz="20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94" name="Google Shape;49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25" y="1414363"/>
            <a:ext cx="4133300" cy="280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6"/>
          <p:cNvSpPr txBox="1">
            <a:spLocks noGrp="1"/>
          </p:cNvSpPr>
          <p:nvPr>
            <p:ph type="body" idx="1"/>
          </p:nvPr>
        </p:nvSpPr>
        <p:spPr>
          <a:xfrm>
            <a:off x="3899999" y="172675"/>
            <a:ext cx="134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橫版-警訊</a:t>
            </a:r>
            <a:endParaRPr sz="2000" dirty="0"/>
          </a:p>
        </p:txBody>
      </p:sp>
      <p:pic>
        <p:nvPicPr>
          <p:cNvPr id="500" name="Google Shape;5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25" y="734575"/>
            <a:ext cx="6188929" cy="41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7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共筆八格頁面-打開功能-2、按下Leaf、檢視筆記、登出的話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(同四格頁面，只是中間改成八格)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06" name="Google Shape;5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75"/>
            <a:ext cx="3506925" cy="512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925" y="0"/>
            <a:ext cx="3506925" cy="513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8"/>
          <p:cNvSpPr txBox="1">
            <a:spLocks noGrp="1"/>
          </p:cNvSpPr>
          <p:nvPr>
            <p:ph type="body" idx="1"/>
          </p:nvPr>
        </p:nvSpPr>
        <p:spPr>
          <a:xfrm>
            <a:off x="3944275" y="230925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橫版-閉麥</a:t>
            </a:r>
            <a:endParaRPr sz="2000" dirty="0"/>
          </a:p>
        </p:txBody>
      </p:sp>
      <p:pic>
        <p:nvPicPr>
          <p:cNvPr id="513" name="Google Shape;51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00" y="792825"/>
            <a:ext cx="5977950" cy="4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9"/>
          <p:cNvSpPr txBox="1">
            <a:spLocks noGrp="1"/>
          </p:cNvSpPr>
          <p:nvPr>
            <p:ph type="body" idx="1"/>
          </p:nvPr>
        </p:nvSpPr>
        <p:spPr>
          <a:xfrm>
            <a:off x="2887350" y="220225"/>
            <a:ext cx="336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橫版-打開功能-2(含加圖片)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19" name="Google Shape;5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38" y="782125"/>
            <a:ext cx="6018722" cy="40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0"/>
          <p:cNvSpPr txBox="1">
            <a:spLocks noGrp="1"/>
          </p:cNvSpPr>
          <p:nvPr>
            <p:ph type="body" idx="1"/>
          </p:nvPr>
        </p:nvSpPr>
        <p:spPr>
          <a:xfrm>
            <a:off x="2362350" y="230925"/>
            <a:ext cx="441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橫版-按下Leaf、檢視筆記、登出的話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25" name="Google Shape;5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125" y="792825"/>
            <a:ext cx="6005730" cy="40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共筆八格頁面-按邀請他人、插入圖片、按下複製後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(同四格頁面，只是中間改成八格)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1" name="Google Shape;5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70250" cy="511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250" y="0"/>
            <a:ext cx="35247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98;p20">
            <a:extLst>
              <a:ext uri="{FF2B5EF4-FFF2-40B4-BE49-F238E27FC236}">
                <a16:creationId xmlns:a16="http://schemas.microsoft.com/office/drawing/2014/main" id="{F3EE9A00-47D0-EC5B-BB2D-3AAD87A434FA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b="1" dirty="0">
                <a:latin typeface="DFKai-SB"/>
                <a:ea typeface="DFKai-SB"/>
                <a:cs typeface="DFKai-SB"/>
                <a:sym typeface="DFKai-SB"/>
              </a:rPr>
              <a:t>註冊、登錄頁面</a:t>
            </a:r>
          </a:p>
        </p:txBody>
      </p:sp>
    </p:spTree>
    <p:extLst>
      <p:ext uri="{BB962C8B-B14F-4D97-AF65-F5344CB8AC3E}">
        <p14:creationId xmlns:p14="http://schemas.microsoft.com/office/powerpoint/2010/main" val="4157940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>
            <a:spLocks noGrp="1"/>
          </p:cNvSpPr>
          <p:nvPr>
            <p:ph type="body" idx="1"/>
          </p:nvPr>
        </p:nvSpPr>
        <p:spPr>
          <a:xfrm>
            <a:off x="3508200" y="220200"/>
            <a:ext cx="2127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橫版-按下複製後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8" name="Google Shape;53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63" y="782100"/>
            <a:ext cx="5981467" cy="4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共同筆記-筆跡筆記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283659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"/>
          <p:cNvSpPr txBox="1">
            <a:spLocks noGrp="1"/>
          </p:cNvSpPr>
          <p:nvPr>
            <p:ph type="body" idx="1"/>
          </p:nvPr>
        </p:nvSpPr>
        <p:spPr>
          <a:xfrm>
            <a:off x="7068775" y="124675"/>
            <a:ext cx="17634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共筆筆跡頁面-最初、開啟彈幕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(同四格頁面，只是中間改成沒有分格)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49" name="Google Shape;5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78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01" y="0"/>
            <a:ext cx="36147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"/>
          <p:cNvSpPr txBox="1">
            <a:spLocks noGrp="1"/>
          </p:cNvSpPr>
          <p:nvPr>
            <p:ph type="body" idx="1"/>
          </p:nvPr>
        </p:nvSpPr>
        <p:spPr>
          <a:xfrm>
            <a:off x="3890700" y="188075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橫版-最初</a:t>
            </a:r>
            <a:endParaRPr sz="2000" dirty="0"/>
          </a:p>
        </p:txBody>
      </p:sp>
      <p:pic>
        <p:nvPicPr>
          <p:cNvPr id="556" name="Google Shape;55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88" y="805925"/>
            <a:ext cx="6077620" cy="4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6"/>
          <p:cNvSpPr txBox="1">
            <a:spLocks noGrp="1"/>
          </p:cNvSpPr>
          <p:nvPr>
            <p:ph type="body" idx="1"/>
          </p:nvPr>
        </p:nvSpPr>
        <p:spPr>
          <a:xfrm>
            <a:off x="6060750" y="813225"/>
            <a:ext cx="1583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橫版-關彈幕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62" name="Google Shape;562;p96"/>
          <p:cNvSpPr txBox="1">
            <a:spLocks noGrp="1"/>
          </p:cNvSpPr>
          <p:nvPr>
            <p:ph type="body" idx="1"/>
          </p:nvPr>
        </p:nvSpPr>
        <p:spPr>
          <a:xfrm>
            <a:off x="1409520" y="813225"/>
            <a:ext cx="1845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橫版-開啟彈幕</a:t>
            </a:r>
            <a:endParaRPr sz="2000" dirty="0"/>
          </a:p>
        </p:txBody>
      </p:sp>
      <p:pic>
        <p:nvPicPr>
          <p:cNvPr id="563" name="Google Shape;5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0" y="1375125"/>
            <a:ext cx="4315476" cy="2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288" y="1343875"/>
            <a:ext cx="4360625" cy="296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共筆筆跡頁面-輸入彈幕、打開功能-1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(同四格頁面，只是中間改成沒有分格)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70" name="Google Shape;5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00"/>
            <a:ext cx="3446675" cy="50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674" y="0"/>
            <a:ext cx="35718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>
            <a:spLocks noGrp="1"/>
          </p:cNvSpPr>
          <p:nvPr>
            <p:ph type="body" idx="1"/>
          </p:nvPr>
        </p:nvSpPr>
        <p:spPr>
          <a:xfrm>
            <a:off x="1401225" y="605975"/>
            <a:ext cx="1847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橫版-輸入彈幕</a:t>
            </a:r>
            <a:endParaRPr sz="2000"/>
          </a:p>
        </p:txBody>
      </p:sp>
      <p:sp>
        <p:nvSpPr>
          <p:cNvPr id="577" name="Google Shape;577;p98"/>
          <p:cNvSpPr txBox="1">
            <a:spLocks noGrp="1"/>
          </p:cNvSpPr>
          <p:nvPr>
            <p:ph type="body" idx="1"/>
          </p:nvPr>
        </p:nvSpPr>
        <p:spPr>
          <a:xfrm>
            <a:off x="5014875" y="605975"/>
            <a:ext cx="36378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橫版-打開功能-1(含邀請他人)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78" name="Google Shape;5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275"/>
            <a:ext cx="4366629" cy="2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88" y="1320275"/>
            <a:ext cx="4299175" cy="29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9"/>
          <p:cNvSpPr txBox="1">
            <a:spLocks noGrp="1"/>
          </p:cNvSpPr>
          <p:nvPr>
            <p:ph type="body" idx="1"/>
          </p:nvPr>
        </p:nvSpPr>
        <p:spPr>
          <a:xfrm>
            <a:off x="3899999" y="172675"/>
            <a:ext cx="134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橫版-警訊</a:t>
            </a:r>
            <a:endParaRPr sz="2000" dirty="0"/>
          </a:p>
        </p:txBody>
      </p:sp>
      <p:pic>
        <p:nvPicPr>
          <p:cNvPr id="585" name="Google Shape;5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63" y="734575"/>
            <a:ext cx="6080475" cy="410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共筆筆跡頁面-打開功能-2、按下Leaf、檢視筆記、登出的話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(同四格頁面，只是中間改成沒有分格)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91" name="Google Shape;5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75"/>
            <a:ext cx="3472200" cy="505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200" y="0"/>
            <a:ext cx="35379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 txBox="1">
            <a:spLocks noGrp="1"/>
          </p:cNvSpPr>
          <p:nvPr>
            <p:ph type="body" idx="1"/>
          </p:nvPr>
        </p:nvSpPr>
        <p:spPr>
          <a:xfrm>
            <a:off x="3890696" y="252350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橫版-閉麥</a:t>
            </a:r>
            <a:endParaRPr sz="2000" dirty="0"/>
          </a:p>
        </p:txBody>
      </p:sp>
      <p:pic>
        <p:nvPicPr>
          <p:cNvPr id="598" name="Google Shape;5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38" y="814250"/>
            <a:ext cx="5957116" cy="4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421825" y="530725"/>
            <a:ext cx="4410600" cy="4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預設選擇註冊或登錄頁面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使用說明頁面之後會跳進的頁面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實際我們APP的LOGO仍在討論中，我們想實體討論時再決定，所以目前先用葉子代替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16" y="0"/>
            <a:ext cx="3363709" cy="5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2"/>
          <p:cNvSpPr txBox="1">
            <a:spLocks noGrp="1"/>
          </p:cNvSpPr>
          <p:nvPr>
            <p:ph type="body" idx="1"/>
          </p:nvPr>
        </p:nvSpPr>
        <p:spPr>
          <a:xfrm>
            <a:off x="2887350" y="220225"/>
            <a:ext cx="336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橫版-打開功能-2(含加圖片)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04" name="Google Shape;60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50" y="782125"/>
            <a:ext cx="5980311" cy="40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"/>
          <p:cNvSpPr txBox="1">
            <a:spLocks noGrp="1"/>
          </p:cNvSpPr>
          <p:nvPr>
            <p:ph type="body" idx="1"/>
          </p:nvPr>
        </p:nvSpPr>
        <p:spPr>
          <a:xfrm>
            <a:off x="2362350" y="230925"/>
            <a:ext cx="44193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橫版-按下Leaf、檢視筆記、登出的話</a:t>
            </a: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10" name="Google Shape;6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650" y="792825"/>
            <a:ext cx="6002704" cy="4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4"/>
          <p:cNvSpPr txBox="1">
            <a:spLocks noGrp="1"/>
          </p:cNvSpPr>
          <p:nvPr>
            <p:ph type="body" idx="1"/>
          </p:nvPr>
        </p:nvSpPr>
        <p:spPr>
          <a:xfrm>
            <a:off x="7085525" y="115075"/>
            <a:ext cx="1874400" cy="4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共筆筆跡頁面-按邀請他人、插入圖片、按下複製後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(同四格頁面，只是中間改成沒有分格)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16" name="Google Shape;6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77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475" y="0"/>
            <a:ext cx="35123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>
            <a:spLocks noGrp="1"/>
          </p:cNvSpPr>
          <p:nvPr>
            <p:ph type="body" idx="1"/>
          </p:nvPr>
        </p:nvSpPr>
        <p:spPr>
          <a:xfrm>
            <a:off x="3508200" y="220200"/>
            <a:ext cx="2127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橫版-按下複製後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23" name="Google Shape;62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41" y="782100"/>
            <a:ext cx="6014717" cy="40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47"/>
          <p:cNvCxnSpPr/>
          <p:nvPr/>
        </p:nvCxnSpPr>
        <p:spPr>
          <a:xfrm>
            <a:off x="5400703" y="4572042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47"/>
          <p:cNvSpPr/>
          <p:nvPr/>
        </p:nvSpPr>
        <p:spPr>
          <a:xfrm>
            <a:off x="8023603" y="4495842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2;p31">
            <a:extLst>
              <a:ext uri="{FF2B5EF4-FFF2-40B4-BE49-F238E27FC236}">
                <a16:creationId xmlns:a16="http://schemas.microsoft.com/office/drawing/2014/main" id="{76808034-B705-FBB0-CF82-B5B5BE84C545}"/>
              </a:ext>
            </a:extLst>
          </p:cNvPr>
          <p:cNvSpPr txBox="1">
            <a:spLocks/>
          </p:cNvSpPr>
          <p:nvPr/>
        </p:nvSpPr>
        <p:spPr>
          <a:xfrm>
            <a:off x="311700" y="2176050"/>
            <a:ext cx="85206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Vidaloka"/>
              <a:buNone/>
              <a:tabLst/>
              <a:defRPr/>
            </a:pPr>
            <a:r>
              <a:rPr lang="zh-HK" altLang="zh-TW" sz="4000" b="1" dirty="0">
                <a:latin typeface="DFKai-SB"/>
                <a:ea typeface="DFKai-SB"/>
                <a:cs typeface="DFKai-SB"/>
                <a:sym typeface="DFKai-SB"/>
              </a:rPr>
              <a:t>共同筆記-圖層筆記、圖層檢視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883047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7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共筆圖層筆記頁面-最初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1.右上   、左下   、右下   都是可以按的，可以叫出功能列。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2.目前彈幕狀態為關閉彈幕，此時螢幕不會有彈幕出現，也不能輸入彈幕。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3.點    即可開啟彈幕。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4.我的最愛可選擇其他使用者筆記，此時共筆處只會出現自己與他(們)的筆記，其他人的都屏蔽。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5.按下檢視共筆者筆記，會跳出選擇其他共筆者的list提供選擇。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34" name="Google Shape;634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7762" y="2269396"/>
            <a:ext cx="4286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75" y="704725"/>
            <a:ext cx="4191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2850" y="685675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7225" y="676150"/>
            <a:ext cx="4095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775" y="0"/>
            <a:ext cx="36418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>
            <a:spLocks noGrp="1"/>
          </p:cNvSpPr>
          <p:nvPr>
            <p:ph type="body" idx="1"/>
          </p:nvPr>
        </p:nvSpPr>
        <p:spPr>
          <a:xfrm>
            <a:off x="3890700" y="188075"/>
            <a:ext cx="13626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橫版-最初</a:t>
            </a:r>
            <a:endParaRPr sz="2000" dirty="0"/>
          </a:p>
        </p:txBody>
      </p:sp>
      <p:pic>
        <p:nvPicPr>
          <p:cNvPr id="644" name="Google Shape;6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00" y="805950"/>
            <a:ext cx="6087188" cy="40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共筆圖層筆記頁面-開啟彈幕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1.目前彈幕狀態為開啟彈幕，此時螢幕會有彈幕出現，且可以輸入彈幕。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2.點    即可開啟彈幕。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50" name="Google Shape;65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00" y="0"/>
            <a:ext cx="34763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950" y="1475625"/>
            <a:ext cx="3810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0"/>
          <p:cNvSpPr txBox="1">
            <a:spLocks noGrp="1"/>
          </p:cNvSpPr>
          <p:nvPr>
            <p:ph type="body" idx="1"/>
          </p:nvPr>
        </p:nvSpPr>
        <p:spPr>
          <a:xfrm>
            <a:off x="6060750" y="813225"/>
            <a:ext cx="15837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橫版-關彈幕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6AA84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57" name="Google Shape;657;p110"/>
          <p:cNvSpPr txBox="1">
            <a:spLocks noGrp="1"/>
          </p:cNvSpPr>
          <p:nvPr>
            <p:ph type="body" idx="1"/>
          </p:nvPr>
        </p:nvSpPr>
        <p:spPr>
          <a:xfrm>
            <a:off x="1409520" y="813225"/>
            <a:ext cx="1845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2000" b="1" dirty="0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橫版-開啟彈幕</a:t>
            </a:r>
            <a:endParaRPr sz="2000" dirty="0"/>
          </a:p>
        </p:txBody>
      </p:sp>
      <p:pic>
        <p:nvPicPr>
          <p:cNvPr id="658" name="Google Shape;65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87" y="1375125"/>
            <a:ext cx="4315474" cy="290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863" y="1377400"/>
            <a:ext cx="4315475" cy="289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1"/>
          <p:cNvSpPr txBox="1">
            <a:spLocks noGrp="1"/>
          </p:cNvSpPr>
          <p:nvPr>
            <p:ph type="body" idx="1"/>
          </p:nvPr>
        </p:nvSpPr>
        <p:spPr>
          <a:xfrm>
            <a:off x="4814400" y="124675"/>
            <a:ext cx="4017900" cy="4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6AA84F"/>
                </a:solidFill>
                <a:latin typeface="DFKai-SB"/>
                <a:ea typeface="DFKai-SB"/>
                <a:cs typeface="DFKai-SB"/>
                <a:sym typeface="DFKai-SB"/>
              </a:rPr>
              <a:t>共筆圖層筆記頁面-輸入彈幕</a:t>
            </a:r>
            <a:endParaRPr sz="2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1.輸入彈幕時，下方會跳出鍵盤，其餘地方會是灰色(有些目前沒變灰的，只是單純因為軟體灰不了，之後做會變灰)。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2.中間那裏是鍵盤打出、想發出去的彈幕內容。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65" name="Google Shape;66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" y="0"/>
            <a:ext cx="35223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4467</Words>
  <Application>Microsoft Office PowerPoint</Application>
  <PresentationFormat>如螢幕大小 (16:9)</PresentationFormat>
  <Paragraphs>312</Paragraphs>
  <Slides>126</Slides>
  <Notes>123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126</vt:i4>
      </vt:variant>
    </vt:vector>
  </HeadingPairs>
  <TitlesOfParts>
    <vt:vector size="139" baseType="lpstr">
      <vt:lpstr>Crimson Text</vt:lpstr>
      <vt:lpstr>Russo One</vt:lpstr>
      <vt:lpstr>Vidaloka</vt:lpstr>
      <vt:lpstr>DFKai-SB</vt:lpstr>
      <vt:lpstr>Arial</vt:lpstr>
      <vt:lpstr>Josefin Sans</vt:lpstr>
      <vt:lpstr>Lato</vt:lpstr>
      <vt:lpstr>Merriweather Light</vt:lpstr>
      <vt:lpstr>Montserrat</vt:lpstr>
      <vt:lpstr>Open Sans</vt:lpstr>
      <vt:lpstr>Open Sans SemiBold</vt:lpstr>
      <vt:lpstr>Simple Light</vt:lpstr>
      <vt:lpstr>Minimalist Business Slides by Slidesgo</vt:lpstr>
      <vt:lpstr>PowerPoint 簡報</vt:lpstr>
      <vt:lpstr>PowerPoint 簡報</vt:lpstr>
      <vt:lpstr>成果內容</vt:lpstr>
      <vt:lpstr>使用說明頁面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使用者資料頁面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橫版-選筆記者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20220729 大四專題成果報告</dc:title>
  <cp:lastModifiedBy>張意苹</cp:lastModifiedBy>
  <cp:revision>6</cp:revision>
  <dcterms:modified xsi:type="dcterms:W3CDTF">2022-07-28T18:14:26Z</dcterms:modified>
</cp:coreProperties>
</file>